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handoutMasterIdLst>
    <p:handoutMasterId r:id="rId17"/>
  </p:handoutMasterIdLst>
  <p:sldIdLst>
    <p:sldId id="256" r:id="rId2"/>
    <p:sldId id="257" r:id="rId3"/>
    <p:sldId id="258" r:id="rId4"/>
    <p:sldId id="283" r:id="rId5"/>
    <p:sldId id="270" r:id="rId6"/>
    <p:sldId id="280" r:id="rId7"/>
    <p:sldId id="282" r:id="rId8"/>
    <p:sldId id="261" r:id="rId9"/>
    <p:sldId id="263" r:id="rId10"/>
    <p:sldId id="262" r:id="rId11"/>
    <p:sldId id="260" r:id="rId12"/>
    <p:sldId id="264" r:id="rId13"/>
    <p:sldId id="265" r:id="rId14"/>
    <p:sldId id="267"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7"/>
    <p:restoredTop sz="90447"/>
  </p:normalViewPr>
  <p:slideViewPr>
    <p:cSldViewPr snapToGrid="0" snapToObjects="1">
      <p:cViewPr varScale="1">
        <p:scale>
          <a:sx n="116" d="100"/>
          <a:sy n="116" d="100"/>
        </p:scale>
        <p:origin x="488"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6. </a:t>
          </a:r>
          <a:r>
            <a:rPr kumimoji="1" lang="ja-JP" altLang="en-US" sz="1800"/>
            <a:t>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02027"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02027" custScaleY="10061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401"/>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8959" y="23360"/>
        <a:ext cx="3944147" cy="609404"/>
      </dsp:txXfrm>
    </dsp:sp>
    <dsp:sp modelId="{44B4833D-7840-B94E-ADE4-9EEB3A450D3A}">
      <dsp:nvSpPr>
        <dsp:cNvPr id="0" name=""/>
        <dsp:cNvSpPr/>
      </dsp:nvSpPr>
      <dsp:spPr>
        <a:xfrm rot="5400000">
          <a:off x="1870401" y="66780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691933"/>
        <a:ext cx="173708" cy="168883"/>
      </dsp:txXfrm>
    </dsp:sp>
    <dsp:sp modelId="{84825DFD-ADAA-714B-A9F7-6A59F7B43CA7}">
      <dsp:nvSpPr>
        <dsp:cNvPr id="0" name=""/>
        <dsp:cNvSpPr/>
      </dsp:nvSpPr>
      <dsp:spPr>
        <a:xfrm>
          <a:off x="0" y="973406"/>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8959" y="992365"/>
        <a:ext cx="3944147" cy="609404"/>
      </dsp:txXfrm>
    </dsp:sp>
    <dsp:sp modelId="{D9FB9453-3A35-7A42-9209-CC041E5E649A}">
      <dsp:nvSpPr>
        <dsp:cNvPr id="0" name=""/>
        <dsp:cNvSpPr/>
      </dsp:nvSpPr>
      <dsp:spPr>
        <a:xfrm rot="5400000">
          <a:off x="1870401" y="163681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1660938"/>
        <a:ext cx="173708" cy="168883"/>
      </dsp:txXfrm>
    </dsp:sp>
    <dsp:sp modelId="{782E82F2-82A3-0B4D-A167-B5A9E2DEC32D}">
      <dsp:nvSpPr>
        <dsp:cNvPr id="0" name=""/>
        <dsp:cNvSpPr/>
      </dsp:nvSpPr>
      <dsp:spPr>
        <a:xfrm>
          <a:off x="0" y="194241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8959" y="1961369"/>
        <a:ext cx="3944147" cy="609404"/>
      </dsp:txXfrm>
    </dsp:sp>
    <dsp:sp modelId="{EF8C3ED8-5A7B-E24E-AFC6-8D76F1E36E18}">
      <dsp:nvSpPr>
        <dsp:cNvPr id="0" name=""/>
        <dsp:cNvSpPr/>
      </dsp:nvSpPr>
      <dsp:spPr>
        <a:xfrm rot="5400000">
          <a:off x="1870401" y="260581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2629943"/>
        <a:ext cx="173708" cy="168883"/>
      </dsp:txXfrm>
    </dsp:sp>
    <dsp:sp modelId="{34F8AF40-D70D-D545-AE25-39B8DAF607A1}">
      <dsp:nvSpPr>
        <dsp:cNvPr id="0" name=""/>
        <dsp:cNvSpPr/>
      </dsp:nvSpPr>
      <dsp:spPr>
        <a:xfrm>
          <a:off x="0" y="291141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8959" y="2930374"/>
        <a:ext cx="3944147" cy="609404"/>
      </dsp:txXfrm>
    </dsp:sp>
    <dsp:sp modelId="{1CD39E9E-D837-4646-A823-5BDFC4BA64C5}">
      <dsp:nvSpPr>
        <dsp:cNvPr id="0" name=""/>
        <dsp:cNvSpPr/>
      </dsp:nvSpPr>
      <dsp:spPr>
        <a:xfrm rot="5400000">
          <a:off x="1870401" y="357482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3598948"/>
        <a:ext cx="173708" cy="168883"/>
      </dsp:txXfrm>
    </dsp:sp>
    <dsp:sp modelId="{751E0659-B326-1D4D-B787-02DF6F4D4830}">
      <dsp:nvSpPr>
        <dsp:cNvPr id="0" name=""/>
        <dsp:cNvSpPr/>
      </dsp:nvSpPr>
      <dsp:spPr>
        <a:xfrm>
          <a:off x="0" y="388042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8959" y="3899379"/>
        <a:ext cx="3944147" cy="609404"/>
      </dsp:txXfrm>
    </dsp:sp>
    <dsp:sp modelId="{1C11DD74-E297-0447-9612-A9667A526676}">
      <dsp:nvSpPr>
        <dsp:cNvPr id="0" name=""/>
        <dsp:cNvSpPr/>
      </dsp:nvSpPr>
      <dsp:spPr>
        <a:xfrm rot="5400000">
          <a:off x="1870401" y="454382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4567953"/>
        <a:ext cx="173708" cy="168883"/>
      </dsp:txXfrm>
    </dsp:sp>
    <dsp:sp modelId="{73CF8FC8-135E-DA4F-B8A9-05EE25B1DDFC}">
      <dsp:nvSpPr>
        <dsp:cNvPr id="0" name=""/>
        <dsp:cNvSpPr/>
      </dsp:nvSpPr>
      <dsp:spPr>
        <a:xfrm>
          <a:off x="0" y="484942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6. </a:t>
          </a:r>
          <a:r>
            <a:rPr kumimoji="1" lang="ja-JP" altLang="en-US" sz="1800" kern="1200"/>
            <a:t>分析</a:t>
          </a:r>
        </a:p>
      </dsp:txBody>
      <dsp:txXfrm>
        <a:off x="18959" y="4868384"/>
        <a:ext cx="3944147" cy="609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で作られたミームが</a:t>
            </a:r>
            <a:r>
              <a:rPr kumimoji="1" lang="en-US" altLang="ja-JP" dirty="0"/>
              <a:t>Reddit</a:t>
            </a:r>
            <a:r>
              <a:rPr kumimoji="1" lang="ja-JP" altLang="en-US"/>
              <a:t>で拡散されているかなどの調査はしていない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195972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 2018. On the Origins of Memes by Means of Fringe Web Communities. In Proceedings of IMC ’18. ACM, New York, NY, USA, 15 pages. </a:t>
            </a:r>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endParaRPr kumimoji="1" lang="en-US" altLang="ja-JP" dirty="0"/>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b="1" dirty="0">
                <a:solidFill>
                  <a:schemeClr val="tx2"/>
                </a:solidFill>
                <a:latin typeface="Meiryo" charset="-128"/>
                <a:ea typeface="Meiryo" charset="-128"/>
                <a:cs typeface="Meiryo" charset="-128"/>
              </a:rPr>
              <a:t>第</a:t>
            </a:r>
            <a:r>
              <a:rPr lang="en-US" altLang="ja-JP" b="1" dirty="0">
                <a:solidFill>
                  <a:schemeClr val="tx2"/>
                </a:solidFill>
                <a:latin typeface="Meiryo" charset="-128"/>
                <a:ea typeface="Meiryo" charset="-128"/>
                <a:cs typeface="Meiryo" charset="-128"/>
              </a:rPr>
              <a:t> </a:t>
            </a:r>
            <a:r>
              <a:rPr lang="en-US" altLang="ja-JP" b="1" dirty="0">
                <a:solidFill>
                  <a:schemeClr val="tx2"/>
                </a:solidFill>
                <a:ea typeface="Meiryo" charset="-128"/>
                <a:cs typeface="Meiryo" charset="-128"/>
              </a:rPr>
              <a:t>2</a:t>
            </a:r>
            <a:r>
              <a:rPr lang="en-US" altLang="ja-JP" b="1" dirty="0">
                <a:solidFill>
                  <a:schemeClr val="tx2"/>
                </a:solidFill>
                <a:latin typeface="Meiryo" charset="-128"/>
                <a:ea typeface="Meiryo" charset="-128"/>
                <a:cs typeface="Meiryo" charset="-128"/>
              </a:rPr>
              <a:t> </a:t>
            </a:r>
            <a:r>
              <a:rPr lang="ja-JP" altLang="en-US" b="1" dirty="0">
                <a:solidFill>
                  <a:schemeClr val="tx2"/>
                </a:solidFill>
                <a:latin typeface="Meiryo" charset="-128"/>
                <a:ea typeface="Meiryo" charset="-128"/>
                <a:cs typeface="Meiryo" charset="-128"/>
              </a:rPr>
              <a:t>回</a:t>
            </a:r>
            <a:r>
              <a:rPr lang="en-US" altLang="ja-JP" b="1" dirty="0">
                <a:solidFill>
                  <a:schemeClr val="tx2"/>
                </a:solidFill>
                <a:latin typeface="Meiryo" charset="-128"/>
                <a:ea typeface="Meiryo" charset="-128"/>
                <a:cs typeface="Meiryo" charset="-128"/>
              </a:rPr>
              <a:t> US</a:t>
            </a:r>
          </a:p>
          <a:p>
            <a:pPr algn="ctr"/>
            <a:r>
              <a:rPr lang="ja-JP" altLang="en-US" b="1"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b="1" dirty="0">
                <a:solidFill>
                  <a:schemeClr val="tx2"/>
                </a:solidFill>
                <a:ea typeface="Meiryo" charset="-128"/>
                <a:cs typeface="Meiryo" charset="-128"/>
              </a:rPr>
              <a:t>2016</a:t>
            </a:r>
            <a:r>
              <a:rPr kumimoji="1" lang="ja-JP" altLang="en-US" b="1" dirty="0">
                <a:solidFill>
                  <a:schemeClr val="tx2"/>
                </a:solidFill>
                <a:ea typeface="Meiryo" charset="-128"/>
                <a:cs typeface="Meiryo" charset="-128"/>
              </a:rPr>
              <a:t> </a:t>
            </a:r>
            <a:r>
              <a:rPr kumimoji="1" lang="en-US" altLang="ja-JP" b="1" dirty="0">
                <a:solidFill>
                  <a:schemeClr val="tx2"/>
                </a:solidFill>
                <a:ea typeface="Meiryo" charset="-128"/>
                <a:cs typeface="Meiryo" charset="-128"/>
              </a:rPr>
              <a:t>US</a:t>
            </a:r>
            <a:r>
              <a:rPr kumimoji="1" lang="ja-JP" altLang="en-US" b="1">
                <a:solidFill>
                  <a:schemeClr val="tx2"/>
                </a:solidFill>
                <a:ea typeface="Meiryo" charset="-128"/>
                <a:cs typeface="Meiryo" charset="-128"/>
              </a:rPr>
              <a:t> </a:t>
            </a:r>
            <a:br>
              <a:rPr kumimoji="1" lang="en-US" altLang="ja-JP" b="1" dirty="0">
                <a:solidFill>
                  <a:schemeClr val="tx2"/>
                </a:solidFill>
                <a:ea typeface="Meiryo" charset="-128"/>
                <a:cs typeface="Meiryo" charset="-128"/>
              </a:rPr>
            </a:br>
            <a:r>
              <a:rPr kumimoji="1" lang="ja-JP" altLang="en-US" b="1">
                <a:solidFill>
                  <a:schemeClr val="tx2"/>
                </a:solidFill>
                <a:latin typeface="Meiryo" charset="-128"/>
                <a:ea typeface="Meiryo" charset="-128"/>
                <a:cs typeface="Meiryo" charset="-128"/>
              </a:rPr>
              <a:t>大統領</a:t>
            </a:r>
            <a:r>
              <a:rPr kumimoji="1" lang="ja-JP" altLang="en-US" b="1"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608345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985631"/>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b="1" dirty="0">
                <a:solidFill>
                  <a:schemeClr val="tx2"/>
                </a:solidFill>
                <a:ea typeface="Meiryo" charset="-128"/>
                <a:cs typeface="Meiryo" charset="-128"/>
              </a:rPr>
              <a:t>2017</a:t>
            </a:r>
            <a:r>
              <a:rPr lang="ja-JP" altLang="en-US" b="1" dirty="0">
                <a:solidFill>
                  <a:schemeClr val="tx2"/>
                </a:solidFill>
                <a:ea typeface="Meiryo" charset="-128"/>
                <a:cs typeface="Meiryo" charset="-128"/>
              </a:rPr>
              <a:t> 年</a:t>
            </a:r>
            <a:endParaRPr lang="en-US" altLang="ja-JP" b="1" dirty="0">
              <a:solidFill>
                <a:schemeClr val="tx2"/>
              </a:solidFill>
              <a:ea typeface="Meiryo" charset="-128"/>
              <a:cs typeface="Meiryo" charset="-128"/>
            </a:endParaRPr>
          </a:p>
          <a:p>
            <a:pPr algn="ctr"/>
            <a:r>
              <a:rPr lang="en-US" altLang="ja-JP" b="1" dirty="0">
                <a:solidFill>
                  <a:schemeClr val="tx2"/>
                </a:solidFill>
                <a:ea typeface="Meiryo" charset="-128"/>
                <a:cs typeface="Meiryo" charset="-128"/>
              </a:rPr>
              <a:t>Gab</a:t>
            </a:r>
            <a:r>
              <a:rPr lang="en-US" altLang="ja-JP" b="1" dirty="0">
                <a:solidFill>
                  <a:schemeClr val="tx2"/>
                </a:solidFill>
                <a:latin typeface="Meiryo" charset="-128"/>
                <a:ea typeface="Meiryo" charset="-128"/>
                <a:cs typeface="Meiryo" charset="-128"/>
              </a:rPr>
              <a:t> </a:t>
            </a:r>
            <a:r>
              <a:rPr lang="ja-JP" altLang="en-US" b="1">
                <a:solidFill>
                  <a:schemeClr val="tx2"/>
                </a:solidFill>
                <a:latin typeface="Meiryo" charset="-128"/>
                <a:ea typeface="Meiryo" charset="-128"/>
                <a:cs typeface="Meiryo" charset="-128"/>
              </a:rPr>
              <a:t>の投稿増加</a:t>
            </a:r>
            <a:endParaRPr kumimoji="1" lang="ja-JP" altLang="en-US" b="1"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a:t>どの事象がどこに起因するものかを調査する手法</a:t>
            </a:r>
          </a:p>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過程は </a:t>
            </a:r>
            <a:r>
              <a:rPr lang="en-US" altLang="ja-JP" dirty="0"/>
              <a:t>T_D,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01667" y="2467778"/>
            <a:ext cx="672029" cy="264405"/>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1256459" y="1741426"/>
            <a:ext cx="3767233" cy="726352"/>
          </a:xfrm>
          <a:prstGeom prst="rect">
            <a:avLst/>
          </a:prstGeom>
          <a:ln w="3175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0" name="正方形/長方形 19">
            <a:extLst>
              <a:ext uri="{FF2B5EF4-FFF2-40B4-BE49-F238E27FC236}">
                <a16:creationId xmlns:a16="http://schemas.microsoft.com/office/drawing/2014/main" id="{30757529-0E6F-4D49-A6A3-055ED40962C9}"/>
              </a:ext>
            </a:extLst>
          </p:cNvPr>
          <p:cNvSpPr/>
          <p:nvPr/>
        </p:nvSpPr>
        <p:spPr>
          <a:xfrm>
            <a:off x="6505347" y="1722123"/>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Tree>
    <p:extLst>
      <p:ext uri="{BB962C8B-B14F-4D97-AF65-F5344CB8AC3E}">
        <p14:creationId xmlns:p14="http://schemas.microsoft.com/office/powerpoint/2010/main" val="256153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622324" y="2286000"/>
            <a:ext cx="2282225" cy="46709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939115" y="1609326"/>
            <a:ext cx="4695568" cy="824955"/>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
        <p:nvSpPr>
          <p:cNvPr id="13" name="正方形/長方形 12">
            <a:extLst>
              <a:ext uri="{FF2B5EF4-FFF2-40B4-BE49-F238E27FC236}">
                <a16:creationId xmlns:a16="http://schemas.microsoft.com/office/drawing/2014/main" id="{5734F3BE-A88A-2546-A000-EE1D97BD80FD}"/>
              </a:ext>
            </a:extLst>
          </p:cNvPr>
          <p:cNvSpPr/>
          <p:nvPr/>
        </p:nvSpPr>
        <p:spPr>
          <a:xfrm>
            <a:off x="7454032" y="5497305"/>
            <a:ext cx="899136" cy="49572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505347" y="1722123"/>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Tree>
    <p:extLst>
      <p:ext uri="{BB962C8B-B14F-4D97-AF65-F5344CB8AC3E}">
        <p14:creationId xmlns:p14="http://schemas.microsoft.com/office/powerpoint/2010/main" val="10304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en-US" altLang="ja-JP" dirty="0"/>
              <a:t>Web </a:t>
            </a:r>
            <a:r>
              <a:rPr lang="ja-JP" altLang="en-US"/>
              <a:t>の台頭</a:t>
            </a:r>
            <a:endParaRPr lang="en-US" altLang="ja-JP" dirty="0"/>
          </a:p>
          <a:p>
            <a:pPr lvl="1"/>
            <a:r>
              <a:rPr lang="ja-JP" altLang="en-US"/>
              <a:t>政治思想や信条の拡散にミームを利用</a:t>
            </a:r>
            <a:endParaRPr lang="en-US" altLang="ja-JP" dirty="0"/>
          </a:p>
          <a:p>
            <a:r>
              <a:rPr lang="en-US" altLang="ja-JP" dirty="0"/>
              <a:t> </a:t>
            </a:r>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パイプライン処理による複数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grpSp>
        <p:nvGrpSpPr>
          <p:cNvPr id="9" name="グループ化 8">
            <a:extLst>
              <a:ext uri="{FF2B5EF4-FFF2-40B4-BE49-F238E27FC236}">
                <a16:creationId xmlns:a16="http://schemas.microsoft.com/office/drawing/2014/main" id="{300C4F87-ECFE-6E49-9E3F-85339D414251}"/>
              </a:ext>
            </a:extLst>
          </p:cNvPr>
          <p:cNvGrpSpPr/>
          <p:nvPr/>
        </p:nvGrpSpPr>
        <p:grpSpPr>
          <a:xfrm>
            <a:off x="1100966" y="4736972"/>
            <a:ext cx="6475129" cy="1693599"/>
            <a:chOff x="1100966" y="4481838"/>
            <a:chExt cx="6475129" cy="1693599"/>
          </a:xfrm>
        </p:grpSpPr>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7850459"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ミームの起源と影響力を解釈できるツールの作成が必要</a:t>
            </a:r>
            <a:endParaRPr lang="en-US" altLang="ja-JP" sz="2400" b="1" u="sng" dirty="0">
              <a:solidFill>
                <a:schemeClr val="tx2"/>
              </a:solidFill>
              <a:ea typeface="メイリオ" charset="-128"/>
            </a:endParaRP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という</a:t>
            </a:r>
            <a:r>
              <a:rPr lang="en-US" altLang="ja-JP" dirty="0"/>
              <a:t> SNS </a:t>
            </a:r>
            <a:r>
              <a:rPr lang="ja-JP" altLang="en-US"/>
              <a:t>で</a:t>
            </a:r>
            <a:br>
              <a:rPr lang="en-US" altLang="ja-JP" dirty="0"/>
            </a:br>
            <a:r>
              <a:rPr lang="en-US" altLang="ja-JP" dirty="0"/>
              <a:t> </a:t>
            </a:r>
            <a:r>
              <a:rPr lang="ja-JP" altLang="en-US"/>
              <a:t>口汚い言葉を用いた投稿の検知</a:t>
            </a:r>
            <a:r>
              <a:rPr lang="en-US" altLang="ja-JP" dirty="0"/>
              <a:t> [10]</a:t>
            </a:r>
            <a:endParaRPr lang="ja-JP" altLang="en-US"/>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968722" y="3374490"/>
            <a:ext cx="7225552" cy="1628138"/>
          </a:xfrm>
          <a:prstGeom prst="rect">
            <a:avLst/>
          </a:prstGeom>
          <a:ln w="31750">
            <a:solidFill>
              <a:schemeClr val="accent1"/>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時間的側面からのアプローチ手法は未実施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検証対象でない</a:t>
            </a:r>
            <a:r>
              <a:rPr lang="en-US" altLang="ja-JP" sz="2400" b="1" u="sng" dirty="0">
                <a:solidFill>
                  <a:schemeClr val="accent1"/>
                </a:solidFill>
                <a:latin typeface="Helvetica Neue 本文" charset="0"/>
                <a:ea typeface="メイリオ" charset="-128"/>
                <a:cs typeface="Meiryo" charset="-128"/>
              </a:rPr>
              <a:t> SNS</a:t>
            </a:r>
            <a:r>
              <a:rPr lang="ja-JP" altLang="en-US" sz="2400" b="1" u="sng">
                <a:solidFill>
                  <a:schemeClr val="accent1"/>
                </a:solidFill>
                <a:latin typeface="Helvetica Neue 本文" charset="0"/>
                <a:ea typeface="メイリオ" charset="-128"/>
                <a:cs typeface="Meiryo" charset="-128"/>
              </a:rPr>
              <a:t> データセットは利用不可</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間のミームの伝搬の検知は不可能</a:t>
            </a:r>
            <a:endParaRPr lang="en-US" altLang="ja-JP" sz="2400" b="1" u="sng" dirty="0">
              <a:solidFill>
                <a:schemeClr val="accent1"/>
              </a:solidFill>
              <a:latin typeface="Helvetica Neue 本文" charset="0"/>
              <a:ea typeface="メイリオ" charset="-128"/>
              <a:cs typeface="Meiryo" charset="-128"/>
            </a:endParaRPr>
          </a:p>
        </p:txBody>
      </p:sp>
      <p:sp>
        <p:nvSpPr>
          <p:cNvPr id="6" name="正方形/長方形 5">
            <a:extLst>
              <a:ext uri="{FF2B5EF4-FFF2-40B4-BE49-F238E27FC236}">
                <a16:creationId xmlns:a16="http://schemas.microsoft.com/office/drawing/2014/main" id="{0C53264C-9426-4048-A89F-01B14B3C6B7C}"/>
              </a:ext>
            </a:extLst>
          </p:cNvPr>
          <p:cNvSpPr/>
          <p:nvPr/>
        </p:nvSpPr>
        <p:spPr>
          <a:xfrm>
            <a:off x="543696" y="5473005"/>
            <a:ext cx="7500553" cy="1384995"/>
          </a:xfrm>
          <a:prstGeom prst="rect">
            <a:avLst/>
          </a:prstGeom>
        </p:spPr>
        <p:txBody>
          <a:bodyPr wrap="square">
            <a:spAutoFit/>
          </a:bodyPr>
          <a:lstStyle/>
          <a:p>
            <a:r>
              <a:rPr lang="en-US" altLang="ja-JP" sz="1400" dirty="0"/>
              <a:t>[69] </a:t>
            </a:r>
            <a:r>
              <a:rPr lang="en" altLang="ja-JP" sz="1400" dirty="0"/>
              <a:t>L. Weng, F. </a:t>
            </a:r>
            <a:r>
              <a:rPr lang="en" altLang="ja-JP" sz="1400" dirty="0" err="1"/>
              <a:t>Menczer</a:t>
            </a:r>
            <a:r>
              <a:rPr lang="en" altLang="ja-JP" sz="1400" dirty="0"/>
              <a:t>, and Y.-Y. </a:t>
            </a:r>
            <a:r>
              <a:rPr lang="en" altLang="ja-JP" sz="1400" dirty="0" err="1"/>
              <a:t>Ahn</a:t>
            </a:r>
            <a:r>
              <a:rPr lang="en" altLang="ja-JP" sz="1400" dirty="0"/>
              <a:t>. Predicting Successful Memes Using Network and Community Structure. In ICWSM, 2014. </a:t>
            </a:r>
          </a:p>
          <a:p>
            <a:r>
              <a:rPr lang="en-US" altLang="ja-JP" sz="1400" dirty="0"/>
              <a:t>[6] </a:t>
            </a:r>
            <a:r>
              <a:rPr lang="en" altLang="ja-JP" sz="1400" dirty="0"/>
              <a:t>L. A. Adamic, T. M. Lento, E. Adar, and P. C. Ng. Information Evolution in Social Networks. In WSDM, 2016.</a:t>
            </a:r>
          </a:p>
          <a:p>
            <a:r>
              <a:rPr lang="en" altLang="ja-JP" sz="1400" dirty="0"/>
              <a:t>[10] E. Chandrasekharan, M. </a:t>
            </a:r>
            <a:r>
              <a:rPr lang="en" altLang="ja-JP" sz="1400" dirty="0" err="1"/>
              <a:t>Samory</a:t>
            </a:r>
            <a:r>
              <a:rPr lang="en" altLang="ja-JP" sz="1400" dirty="0"/>
              <a:t>, A. Srinivasan, and E. Gilbert. The bag of communities: Identifying abusive behavior online with preexisting Internet data. In CHI, 2017.</a:t>
            </a:r>
            <a:endParaRPr lang="en" altLang="ja-JP" dirty="0"/>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31E8699-D2D8-1844-AC24-F25EB90DAD4D}"/>
              </a:ext>
            </a:extLst>
          </p:cNvPr>
          <p:cNvSpPr>
            <a:spLocks noGrp="1"/>
          </p:cNvSpPr>
          <p:nvPr>
            <p:ph idx="1"/>
          </p:nvPr>
        </p:nvSpPr>
        <p:spPr/>
        <p:txBody>
          <a:bodyPr/>
          <a:lstStyle/>
          <a:p>
            <a:r>
              <a:rPr kumimoji="1" lang="en-US" altLang="ja-JP" dirty="0"/>
              <a:t> </a:t>
            </a:r>
            <a:r>
              <a:rPr kumimoji="1" lang="ja-JP" altLang="en-US"/>
              <a:t>パイプライン処理</a:t>
            </a:r>
            <a:endParaRPr kumimoji="1" lang="en-US" altLang="ja-JP" dirty="0"/>
          </a:p>
          <a:p>
            <a:pPr lvl="1"/>
            <a:r>
              <a:rPr lang="ja-JP" altLang="en-US"/>
              <a:t>複数</a:t>
            </a:r>
            <a:r>
              <a:rPr lang="en-US" altLang="ja-JP" dirty="0"/>
              <a:t> SNS </a:t>
            </a:r>
            <a:r>
              <a:rPr lang="ja-JP" altLang="en-US"/>
              <a:t>のミームを意味付けし分析を実施する手法</a:t>
            </a:r>
            <a:endParaRPr lang="en-US" altLang="ja-JP" dirty="0"/>
          </a:p>
          <a:p>
            <a:pPr lvl="2"/>
            <a:r>
              <a:rPr kumimoji="1" lang="en-US" altLang="ja-JP" dirty="0"/>
              <a:t>SNS </a:t>
            </a:r>
            <a:r>
              <a:rPr kumimoji="1" lang="ja-JP" altLang="en-US"/>
              <a:t>ごとに投稿されるミームの割合を調査</a:t>
            </a:r>
            <a:r>
              <a:rPr kumimoji="1" lang="en-US" altLang="ja-JP" dirty="0"/>
              <a:t>, </a:t>
            </a:r>
            <a:r>
              <a:rPr kumimoji="1" lang="ja-JP" altLang="en-US"/>
              <a:t>分析</a:t>
            </a:r>
            <a:endParaRPr kumimoji="1" lang="en-US" altLang="ja-JP" dirty="0"/>
          </a:p>
          <a:p>
            <a:pPr lvl="2"/>
            <a:r>
              <a:rPr kumimoji="1" lang="ja-JP" altLang="en-US" b="1">
                <a:solidFill>
                  <a:schemeClr val="accent1"/>
                </a:solidFill>
              </a:rPr>
              <a:t>時間的側面からミームの投稿数の推移を調査</a:t>
            </a:r>
            <a:r>
              <a:rPr kumimoji="1" lang="en-US" altLang="ja-JP" b="1" dirty="0">
                <a:solidFill>
                  <a:schemeClr val="accent1"/>
                </a:solidFill>
              </a:rPr>
              <a:t>, </a:t>
            </a:r>
            <a:r>
              <a:rPr kumimoji="1" lang="ja-JP" altLang="en-US" b="1">
                <a:solidFill>
                  <a:schemeClr val="accent1"/>
                </a:solidFill>
              </a:rPr>
              <a:t>分析</a:t>
            </a:r>
            <a:endParaRPr kumimoji="1" lang="en-US" altLang="ja-JP" b="1" dirty="0">
              <a:solidFill>
                <a:schemeClr val="accent1"/>
              </a:solidFill>
            </a:endParaRPr>
          </a:p>
          <a:p>
            <a:pPr lvl="1"/>
            <a:r>
              <a:rPr lang="ja-JP" altLang="en-US" b="1">
                <a:solidFill>
                  <a:schemeClr val="accent1"/>
                </a:solidFill>
              </a:rPr>
              <a:t>多様なデータセットを同じプラットフォームで利用可能</a:t>
            </a:r>
            <a:endParaRPr lang="en-US" altLang="ja-JP" b="1" dirty="0">
              <a:solidFill>
                <a:schemeClr val="accent1"/>
              </a:solidFill>
            </a:endParaRPr>
          </a:p>
          <a:p>
            <a:pPr lvl="2"/>
            <a:r>
              <a:rPr lang="ja-JP" altLang="en-US"/>
              <a:t>同じツールを用いて複数の</a:t>
            </a:r>
            <a:r>
              <a:rPr lang="en-US" altLang="ja-JP" dirty="0"/>
              <a:t> SNS </a:t>
            </a:r>
            <a:r>
              <a:rPr lang="ja-JP" altLang="en-US"/>
              <a:t>の</a:t>
            </a:r>
            <a:r>
              <a:rPr kumimoji="1" lang="ja-JP" altLang="en-US"/>
              <a:t>分析を実行可能</a:t>
            </a:r>
            <a:endParaRPr kumimoji="1" lang="en-US" altLang="ja-JP" dirty="0"/>
          </a:p>
          <a:p>
            <a:r>
              <a:rPr lang="en-US" altLang="ja-JP" dirty="0"/>
              <a:t> </a:t>
            </a:r>
            <a:r>
              <a:rPr lang="ja-JP" altLang="en-US"/>
              <a:t>ホークス過程</a:t>
            </a:r>
            <a:endParaRPr lang="en-US" altLang="ja-JP" dirty="0"/>
          </a:p>
          <a:p>
            <a:pPr lvl="1"/>
            <a:r>
              <a:rPr lang="ja-JP" altLang="en-US"/>
              <a:t>どの事象がどこに起因するかを調査する手法</a:t>
            </a:r>
            <a:endParaRPr lang="en-US" altLang="ja-JP" dirty="0"/>
          </a:p>
          <a:p>
            <a:pPr lvl="2"/>
            <a:r>
              <a:rPr lang="ja-JP" altLang="en-US"/>
              <a:t>ミームの生まれを判断し</a:t>
            </a:r>
            <a:r>
              <a:rPr lang="en-US" altLang="ja-JP" dirty="0"/>
              <a:t>, SNS</a:t>
            </a:r>
            <a:r>
              <a:rPr lang="ja-JP" altLang="en-US"/>
              <a:t> ごとの影響力と拡散効率を調査</a:t>
            </a:r>
            <a:endParaRPr lang="en-US" altLang="ja-JP" dirty="0"/>
          </a:p>
          <a:p>
            <a:pPr lvl="1"/>
            <a:r>
              <a:rPr lang="ja-JP" altLang="en-US" b="1">
                <a:solidFill>
                  <a:schemeClr val="accent1"/>
                </a:solidFill>
              </a:rPr>
              <a:t>複数</a:t>
            </a:r>
            <a:r>
              <a:rPr lang="en-US" altLang="ja-JP" b="1" dirty="0">
                <a:solidFill>
                  <a:schemeClr val="accent1"/>
                </a:solidFill>
              </a:rPr>
              <a:t> SNS </a:t>
            </a:r>
            <a:r>
              <a:rPr lang="ja-JP" altLang="en-US" b="1">
                <a:solidFill>
                  <a:schemeClr val="accent1"/>
                </a:solidFill>
              </a:rPr>
              <a:t>間におけるミームの伝搬の検知を実現</a:t>
            </a:r>
            <a:endParaRPr lang="en-US" altLang="ja-JP" b="1" dirty="0">
              <a:solidFill>
                <a:schemeClr val="accent1"/>
              </a:solidFill>
            </a:endParaRPr>
          </a:p>
        </p:txBody>
      </p:sp>
      <p:sp>
        <p:nvSpPr>
          <p:cNvPr id="3" name="スライド番号プレースホルダー 2">
            <a:extLst>
              <a:ext uri="{FF2B5EF4-FFF2-40B4-BE49-F238E27FC236}">
                <a16:creationId xmlns:a16="http://schemas.microsoft.com/office/drawing/2014/main" id="{C9671F4B-6EE8-9341-B178-EB61CD716099}"/>
              </a:ext>
            </a:extLst>
          </p:cNvPr>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4" name="タイトル 3">
            <a:extLst>
              <a:ext uri="{FF2B5EF4-FFF2-40B4-BE49-F238E27FC236}">
                <a16:creationId xmlns:a16="http://schemas.microsoft.com/office/drawing/2014/main" id="{81006813-AD0D-C14C-B446-5DD2B7F82871}"/>
              </a:ext>
            </a:extLst>
          </p:cNvPr>
          <p:cNvSpPr>
            <a:spLocks noGrp="1"/>
          </p:cNvSpPr>
          <p:nvPr>
            <p:ph type="title"/>
          </p:nvPr>
        </p:nvSpPr>
        <p:spPr/>
        <p:txBody>
          <a:bodyPr/>
          <a:lstStyle/>
          <a:p>
            <a:r>
              <a:rPr kumimoji="1" lang="ja-JP" altLang="en-US"/>
              <a:t>提案手法</a:t>
            </a:r>
          </a:p>
        </p:txBody>
      </p:sp>
    </p:spTree>
    <p:extLst>
      <p:ext uri="{BB962C8B-B14F-4D97-AF65-F5344CB8AC3E}">
        <p14:creationId xmlns:p14="http://schemas.microsoft.com/office/powerpoint/2010/main" val="409637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 </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1108257" y="6257100"/>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48866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6</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436132491"/>
              </p:ext>
            </p:extLst>
          </p:nvPr>
        </p:nvGraphicFramePr>
        <p:xfrm>
          <a:off x="815393" y="4871993"/>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a:xfrm>
            <a:off x="2207211" y="6356351"/>
            <a:ext cx="2057400" cy="365125"/>
          </a:xfrm>
        </p:spPr>
        <p:txBody>
          <a:bodyPr/>
          <a:lstStyle/>
          <a:p>
            <a:fld id="{3E48B941-74AF-4648-A5A2-DF81533F4F8C}" type="slidenum">
              <a:rPr kumimoji="1" lang="ja-JP" altLang="en-US" smtClean="0"/>
              <a:t>7</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245535025"/>
              </p:ext>
            </p:extLst>
          </p:nvPr>
        </p:nvGraphicFramePr>
        <p:xfrm>
          <a:off x="689971"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55823"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a:p>
            <a:pPr marL="457200" indent="-457200">
              <a:buFont typeface="+mj-lt"/>
              <a:buAutoNum type="arabicPeriod"/>
            </a:pPr>
            <a:r>
              <a:rPr lang="en-US" altLang="ja-JP" dirty="0"/>
              <a:t>SNS </a:t>
            </a:r>
            <a:r>
              <a:rPr lang="ja-JP" altLang="en-US"/>
              <a:t>ごとの投稿の</a:t>
            </a:r>
            <a:br>
              <a:rPr lang="en-US" altLang="ja-JP" dirty="0"/>
            </a:br>
            <a:r>
              <a:rPr lang="ja-JP" altLang="en-US"/>
              <a:t>傾向や推移を分析</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Tree>
    <p:extLst>
      <p:ext uri="{BB962C8B-B14F-4D97-AF65-F5344CB8AC3E}">
        <p14:creationId xmlns:p14="http://schemas.microsoft.com/office/powerpoint/2010/main" val="367661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評価｜</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9159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11473</TotalTime>
  <Words>1482</Words>
  <Application>Microsoft Macintosh PowerPoint</Application>
  <PresentationFormat>画面に合わせる (4:3)</PresentationFormat>
  <Paragraphs>232</Paragraphs>
  <Slides>14</Slides>
  <Notes>12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14</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提案手法</vt:lpstr>
      <vt:lpstr>データセット｜SNS サイト</vt:lpstr>
      <vt:lpstr>データセット｜ミームを格納したデータベース</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357</cp:revision>
  <cp:lastPrinted>2019-07-11T02:37:21Z</cp:lastPrinted>
  <dcterms:created xsi:type="dcterms:W3CDTF">2017-02-09T05:17:45Z</dcterms:created>
  <dcterms:modified xsi:type="dcterms:W3CDTF">2019-07-11T03:43:12Z</dcterms:modified>
</cp:coreProperties>
</file>